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8"/>
    <p:restoredTop sz="95728"/>
  </p:normalViewPr>
  <p:slideViewPr>
    <p:cSldViewPr snapToGrid="0">
      <p:cViewPr>
        <p:scale>
          <a:sx n="118" d="100"/>
          <a:sy n="118" d="100"/>
        </p:scale>
        <p:origin x="14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C7E9-8A49-1844-B236-E94FE0B0D86B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0C1F-8DB1-C546-BD25-BE0DA64EF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200" dirty="0"/>
              <a:t>2.</a:t>
            </a:r>
            <a:r>
              <a:rPr lang="fr-FR" sz="1200" b="1" u="sng" dirty="0"/>
              <a:t>Concept des limites planétaires 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200" dirty="0"/>
              <a:t>Aujourd’hui, la masse mondiale de tout ce qui a été construit par l’Homme dépasse                      la masse totale vivante.</a:t>
            </a:r>
          </a:p>
          <a:p>
            <a:pPr marL="0" indent="0">
              <a:lnSpc>
                <a:spcPct val="90000"/>
              </a:lnSpc>
              <a:buNone/>
            </a:pPr>
            <a:endParaRPr lang="fr-FR" sz="1200" dirty="0"/>
          </a:p>
          <a:p>
            <a:pPr marL="0" indent="0">
              <a:lnSpc>
                <a:spcPct val="90000"/>
              </a:lnSpc>
              <a:buNone/>
            </a:pPr>
            <a:endParaRPr lang="fr-FR" sz="1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1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200" dirty="0"/>
              <a:t> 3 .</a:t>
            </a:r>
            <a:r>
              <a:rPr lang="fr-FR" sz="1200" b="1" u="sng" dirty="0"/>
              <a:t> Chute de la biodiversité  :</a:t>
            </a:r>
            <a:r>
              <a:rPr lang="fr-FR" sz="12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200" dirty="0"/>
              <a:t>    Elle est considérée comme la 6eme extinction de masse depuis le début de l’Humanité. On observe une chute de 70% des populations sauvages surveillées en 50 ans, une perte de plus de 75% de la biomasse totale d’insectes en 27 ans.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200" dirty="0"/>
              <a:t>Chez l’Homme, il existe un effondrement du microbiote intestinal et  une baisse de 50% de la population de spermatozoïdes en 50 ans.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40C1F-8DB1-C546-BD25-BE0DA64EF3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82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5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3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18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9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27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0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9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1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3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2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1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0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d-est.prse.fr/le-plan-regional-sante-environnement-2023-2028-a383.html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664BE-0AC8-2282-F51F-AF0C0B40E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357" y="1194729"/>
            <a:ext cx="6285078" cy="1127064"/>
          </a:xfrm>
        </p:spPr>
        <p:txBody>
          <a:bodyPr>
            <a:normAutofit/>
          </a:bodyPr>
          <a:lstStyle/>
          <a:p>
            <a:pPr algn="l"/>
            <a:r>
              <a:rPr lang="fr-FR" sz="3600" u="sng" dirty="0"/>
              <a:t>SANTE ENVIRONNEMENTALE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DD0887-7A6E-1753-DF11-4BD71A153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93" y="3878455"/>
            <a:ext cx="4690181" cy="178481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/>
              <a:t>Samedi   19 OCTOBRE  2024</a:t>
            </a:r>
          </a:p>
          <a:p>
            <a:pPr algn="l"/>
            <a:r>
              <a:rPr lang="fr-FR" sz="2000" b="1" dirty="0"/>
              <a:t>Clarisse DIDELOT et </a:t>
            </a:r>
          </a:p>
          <a:p>
            <a:pPr algn="l"/>
            <a:r>
              <a:rPr lang="fr-FR" sz="2000" b="1" dirty="0"/>
              <a:t>Carole LARGER-AUBRY</a:t>
            </a:r>
          </a:p>
        </p:txBody>
      </p:sp>
      <p:pic>
        <p:nvPicPr>
          <p:cNvPr id="11" name="Image 10" descr="Une image contenant texte, bouteille, dessin, clipart&#10;&#10;Description générée automatiquement">
            <a:extLst>
              <a:ext uri="{FF2B5EF4-FFF2-40B4-BE49-F238E27FC236}">
                <a16:creationId xmlns:a16="http://schemas.microsoft.com/office/drawing/2014/main" id="{A7D1897A-5EB1-4EC7-904C-EF4FA40B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23" y="774699"/>
            <a:ext cx="2204847" cy="2204847"/>
          </a:xfrm>
          <a:prstGeom prst="rect">
            <a:avLst/>
          </a:prstGeom>
        </p:spPr>
      </p:pic>
      <p:pic>
        <p:nvPicPr>
          <p:cNvPr id="7" name="Image 6" descr="Une image contenant Graphique, dessin humoristique, conception&#10;&#10;Description générée automatiquement">
            <a:extLst>
              <a:ext uri="{FF2B5EF4-FFF2-40B4-BE49-F238E27FC236}">
                <a16:creationId xmlns:a16="http://schemas.microsoft.com/office/drawing/2014/main" id="{708AD261-1300-62A2-BB42-91F9FD9B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097" y="2714027"/>
            <a:ext cx="2688196" cy="26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0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81824-0E78-4E4D-4D05-ACEDA2F9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241160"/>
            <a:ext cx="8811778" cy="622998"/>
          </a:xfrm>
        </p:spPr>
        <p:txBody>
          <a:bodyPr>
            <a:normAutofit fontScale="90000"/>
          </a:bodyPr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7BFF4-D2F4-2EAA-D544-4CB378BC88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224" y="1235946"/>
            <a:ext cx="9013372" cy="4491613"/>
          </a:xfrm>
        </p:spPr>
        <p:txBody>
          <a:bodyPr/>
          <a:lstStyle/>
          <a:p>
            <a:pPr marL="0" indent="0">
              <a:buNone/>
            </a:pPr>
            <a:r>
              <a:rPr lang="fr-FR" sz="1000" dirty="0">
                <a:effectLst/>
                <a:latin typeface="Arial" panose="020B0604020202020204" pitchFamily="34" charset="0"/>
              </a:rPr>
              <a:t>•</a:t>
            </a:r>
            <a:r>
              <a:rPr lang="fr-FR" sz="1000" dirty="0">
                <a:effectLst/>
                <a:latin typeface="Helvetica" pitchFamily="2" charset="0"/>
              </a:rPr>
              <a:t>limites planétaires-Stockholm resiliencecentre</a:t>
            </a:r>
          </a:p>
          <a:p>
            <a:pPr marL="0" indent="0">
              <a:buNone/>
            </a:pPr>
            <a:r>
              <a:rPr lang="fr-FR" sz="1000" dirty="0">
                <a:effectLst/>
                <a:latin typeface="Arial" panose="020B0604020202020204" pitchFamily="34" charset="0"/>
              </a:rPr>
              <a:t>•</a:t>
            </a:r>
            <a:r>
              <a:rPr lang="fr-FR" sz="1000" dirty="0">
                <a:effectLst/>
                <a:latin typeface="Helvetica" pitchFamily="2" charset="0"/>
              </a:rPr>
              <a:t>Groupement intergouvernemental des experts du climat (GIEC) -6e Rapport, Volets I, II, III. Changement climatique 2021 : la base des sciences physiques/ Changement climatique 2022 : impacts, adaptation et vulnérabilité (2022)/ Changement climatique 2022 : Atténuation du changement climatique</a:t>
            </a:r>
          </a:p>
          <a:p>
            <a:pPr marL="0" indent="0">
              <a:buNone/>
            </a:pPr>
            <a:r>
              <a:rPr lang="fr-FR" sz="1000" dirty="0">
                <a:effectLst/>
                <a:latin typeface="Arial" panose="020B0604020202020204" pitchFamily="34" charset="0"/>
              </a:rPr>
              <a:t>•</a:t>
            </a:r>
            <a:r>
              <a:rPr lang="fr-FR" sz="1000" dirty="0">
                <a:effectLst/>
                <a:latin typeface="Helvetica" pitchFamily="2" charset="0"/>
              </a:rPr>
              <a:t>Plateforme intergouvernementale scientifique et politique sur la biodiversité et les services écosystémiques (IPBES) Résumé, Rapport mondial sur la biodiversité et les services écosystémiques. 2019.</a:t>
            </a:r>
          </a:p>
          <a:p>
            <a:pPr marL="0" indent="0">
              <a:buNone/>
            </a:pPr>
            <a:r>
              <a:rPr lang="fr-FR" sz="1000" dirty="0">
                <a:effectLst/>
                <a:latin typeface="Arial" panose="020B0604020202020204" pitchFamily="34" charset="0"/>
              </a:rPr>
              <a:t>•</a:t>
            </a:r>
            <a:r>
              <a:rPr lang="fr-FR" sz="1000" dirty="0">
                <a:effectLst/>
                <a:latin typeface="Helvetica" pitchFamily="2" charset="0"/>
              </a:rPr>
              <a:t>Santé environnementale </a:t>
            </a:r>
            <a:r>
              <a:rPr lang="fr-FR" sz="1000" u="sng" dirty="0">
                <a:effectLst/>
                <a:latin typeface="Helvetica" pitchFamily="2" charset="0"/>
              </a:rPr>
              <a:t>OMS, 1986 –Charte Ottawa</a:t>
            </a:r>
          </a:p>
          <a:p>
            <a:pPr marL="0" indent="0">
              <a:buNone/>
            </a:pPr>
            <a:r>
              <a:rPr lang="fr-FR" sz="1000" dirty="0">
                <a:effectLst/>
                <a:latin typeface="Arial" panose="020B0604020202020204" pitchFamily="34" charset="0"/>
              </a:rPr>
              <a:t>•</a:t>
            </a:r>
            <a:r>
              <a:rPr lang="fr-FR" sz="1000" dirty="0">
                <a:effectLst/>
                <a:latin typeface="Helvetica" pitchFamily="2" charset="0"/>
              </a:rPr>
              <a:t>Une seule santé/ </a:t>
            </a:r>
            <a:r>
              <a:rPr lang="fr-FR" sz="1000" u="sng" dirty="0">
                <a:effectLst/>
                <a:latin typeface="Helvetica" pitchFamily="2" charset="0"/>
              </a:rPr>
              <a:t>One healthOHHLEP, 2021</a:t>
            </a:r>
          </a:p>
          <a:p>
            <a:pPr marL="0" indent="0">
              <a:buNone/>
            </a:pPr>
            <a:r>
              <a:rPr lang="fr-FR" sz="1000" dirty="0">
                <a:effectLst/>
                <a:latin typeface="Arial" panose="020B0604020202020204" pitchFamily="34" charset="0"/>
              </a:rPr>
              <a:t>•</a:t>
            </a:r>
            <a:r>
              <a:rPr lang="fr-FR" sz="1000" dirty="0">
                <a:effectLst/>
                <a:latin typeface="Helvetica" pitchFamily="2" charset="0"/>
              </a:rPr>
              <a:t>Santé planétaire </a:t>
            </a:r>
            <a:r>
              <a:rPr lang="fr-FR" sz="1000" u="sng" dirty="0">
                <a:effectLst/>
                <a:latin typeface="Helvetica" pitchFamily="2" charset="0"/>
              </a:rPr>
              <a:t>Planetary Health Alliance </a:t>
            </a:r>
          </a:p>
          <a:p>
            <a:pPr marL="0" indent="0">
              <a:buNone/>
            </a:pPr>
            <a:r>
              <a:rPr lang="fr-FR" sz="1000" dirty="0">
                <a:effectLst/>
                <a:latin typeface="Helvetica" pitchFamily="2" charset="0"/>
              </a:rPr>
              <a:t>.PRSE4 Grand Est </a:t>
            </a:r>
            <a:r>
              <a:rPr lang="fr-FR" sz="1000" u="sng" dirty="0">
                <a:solidFill>
                  <a:schemeClr val="tx1"/>
                </a:solidFill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https://www.grand-est.prse.fr/le-plan-regional-sante-environnement-2023-2028-a383.html</a:t>
            </a:r>
            <a:endParaRPr lang="fr-FR" sz="1000" u="sng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fr-FR" sz="1000" i="1" dirty="0">
                <a:effectLst/>
                <a:latin typeface="Helvetica" pitchFamily="2" charset="0"/>
              </a:rPr>
              <a:t>. URPS ML PACA Guide PE Dossier pratique </a:t>
            </a:r>
          </a:p>
          <a:p>
            <a:pPr marL="0" indent="0">
              <a:buNone/>
            </a:pPr>
            <a:r>
              <a:rPr lang="fr-FR" sz="1000" i="1" dirty="0">
                <a:effectLst/>
                <a:latin typeface="Helvetica" pitchFamily="2" charset="0"/>
              </a:rPr>
              <a:t>. </a:t>
            </a:r>
            <a:r>
              <a:rPr lang="fr-FR" sz="1000" u="sng" dirty="0">
                <a:effectLst/>
                <a:latin typeface="Helvetica" pitchFamily="2" charset="0"/>
              </a:rPr>
              <a:t>https://www.asef-asso.fr/</a:t>
            </a:r>
          </a:p>
          <a:p>
            <a:pPr marL="0" indent="0">
              <a:buNone/>
            </a:pPr>
            <a:endParaRPr lang="fr-FR" sz="10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fr-FR" sz="1000" u="sng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fr-FR" sz="1000" u="sng" dirty="0">
              <a:effectLst/>
              <a:latin typeface="Helvetica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8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conception, art&#10;&#10;Description générée automatiquement avec une confiance faible">
            <a:extLst>
              <a:ext uri="{FF2B5EF4-FFF2-40B4-BE49-F238E27FC236}">
                <a16:creationId xmlns:a16="http://schemas.microsoft.com/office/drawing/2014/main" id="{7889BFB2-F4D4-742B-EB68-7D68F0964E9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926006">
            <a:off x="4870778" y="4461519"/>
            <a:ext cx="3556000" cy="1397000"/>
          </a:xfrm>
          <a:prstGeom prst="rect">
            <a:avLst/>
          </a:prstGeom>
        </p:spPr>
      </p:pic>
      <p:pic>
        <p:nvPicPr>
          <p:cNvPr id="17" name="Image 16" descr="Une image contenant cœur, symbole, logo, Graphique&#10;&#10;Description générée automatiquement">
            <a:extLst>
              <a:ext uri="{FF2B5EF4-FFF2-40B4-BE49-F238E27FC236}">
                <a16:creationId xmlns:a16="http://schemas.microsoft.com/office/drawing/2014/main" id="{573DED3D-9B71-135E-9388-4F47E855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6791">
            <a:off x="611342" y="2625983"/>
            <a:ext cx="1427058" cy="12589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700ABE-38D0-2900-156A-B5AD1A9C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25" y="629720"/>
            <a:ext cx="9371620" cy="653517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DÉMARCHE ÉCORESPONSABLE EN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1679A5-3FA9-4498-A931-AC3E4C6321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3931" y="4000382"/>
            <a:ext cx="3356658" cy="13117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dirty="0"/>
              <a:t>Promotion de la santé et prévention des maladies</a:t>
            </a: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FB52C753-7729-82B6-B896-E4A8F08CA559}"/>
              </a:ext>
            </a:extLst>
          </p:cNvPr>
          <p:cNvSpPr/>
          <p:nvPr/>
        </p:nvSpPr>
        <p:spPr>
          <a:xfrm>
            <a:off x="138896" y="3334594"/>
            <a:ext cx="4909753" cy="2487472"/>
          </a:xfrm>
          <a:prstGeom prst="cloud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>
            <a:extLst>
              <a:ext uri="{FF2B5EF4-FFF2-40B4-BE49-F238E27FC236}">
                <a16:creationId xmlns:a16="http://schemas.microsoft.com/office/drawing/2014/main" id="{F4ECBF77-3D22-6D40-AD12-B974C9DBFE6E}"/>
              </a:ext>
            </a:extLst>
          </p:cNvPr>
          <p:cNvSpPr/>
          <p:nvPr/>
        </p:nvSpPr>
        <p:spPr>
          <a:xfrm>
            <a:off x="5541042" y="2909645"/>
            <a:ext cx="4409954" cy="2210163"/>
          </a:xfrm>
          <a:prstGeom prst="cloud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2077B-D99E-8FAA-7A35-9CD13276D6DF}"/>
              </a:ext>
            </a:extLst>
          </p:cNvPr>
          <p:cNvSpPr txBox="1"/>
          <p:nvPr/>
        </p:nvSpPr>
        <p:spPr>
          <a:xfrm>
            <a:off x="6120419" y="3557401"/>
            <a:ext cx="3251200" cy="91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/>
              <a:t>Ecoconception des soins</a:t>
            </a:r>
          </a:p>
        </p:txBody>
      </p:sp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id="{13A17041-2626-A401-C8FD-61595D2735AC}"/>
              </a:ext>
            </a:extLst>
          </p:cNvPr>
          <p:cNvCxnSpPr>
            <a:cxnSpLocks/>
          </p:cNvCxnSpPr>
          <p:nvPr/>
        </p:nvCxnSpPr>
        <p:spPr>
          <a:xfrm rot="5400000">
            <a:off x="2336835" y="1610389"/>
            <a:ext cx="1940930" cy="1427057"/>
          </a:xfrm>
          <a:prstGeom prst="curvedConnector3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en arc 10">
            <a:extLst>
              <a:ext uri="{FF2B5EF4-FFF2-40B4-BE49-F238E27FC236}">
                <a16:creationId xmlns:a16="http://schemas.microsoft.com/office/drawing/2014/main" id="{97B35CD0-A33A-E64D-9B37-8BED513DAF89}"/>
              </a:ext>
            </a:extLst>
          </p:cNvPr>
          <p:cNvCxnSpPr/>
          <p:nvPr/>
        </p:nvCxnSpPr>
        <p:spPr>
          <a:xfrm rot="16200000" flipH="1">
            <a:off x="6479230" y="1474685"/>
            <a:ext cx="1556193" cy="1313727"/>
          </a:xfrm>
          <a:prstGeom prst="curvedConnector3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EBC48-6759-15EA-5F1E-4D841CBE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6218"/>
            <a:ext cx="8596668" cy="729205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ENJEUX ACTUELS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B4C955-954B-CE82-9F05-E8E04717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0537"/>
            <a:ext cx="8596668" cy="335665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accent1"/>
                </a:solidFill>
              </a:rPr>
              <a:t>1. </a:t>
            </a:r>
            <a:r>
              <a:rPr lang="fr-FR" b="1" u="sng" dirty="0">
                <a:solidFill>
                  <a:schemeClr val="accent1"/>
                </a:solidFill>
              </a:rPr>
              <a:t>Changement climatique :  </a:t>
            </a:r>
          </a:p>
          <a:p>
            <a:pPr marL="0" indent="0">
              <a:buNone/>
            </a:pPr>
            <a:r>
              <a:rPr lang="fr-FR" dirty="0"/>
              <a:t>Sans changement,  la température moyenne en France augmenterait de 1,5°d’ici 2035.</a:t>
            </a:r>
          </a:p>
          <a:p>
            <a:pPr marL="0" indent="0">
              <a:buNone/>
            </a:pPr>
            <a:r>
              <a:rPr lang="fr-FR" dirty="0"/>
              <a:t>A + 3°de moyenne mondiale, entre ½ et ¾ de l’humanité verrait son environnement rendu inhabitable.</a:t>
            </a:r>
          </a:p>
          <a:p>
            <a:pPr marL="0" indent="0">
              <a:buNone/>
            </a:pPr>
            <a:r>
              <a:rPr lang="fr-FR" dirty="0"/>
              <a:t>Une augmentation supérieure à 5°représenterait une menace existentielle pour l’humanité.</a:t>
            </a:r>
          </a:p>
          <a:p>
            <a:pPr marL="0" indent="0">
              <a:buNone/>
            </a:pPr>
            <a:r>
              <a:rPr lang="fr-FR" dirty="0"/>
              <a:t>L’objectif des accords de Paris est de ne pas dépasser +2.</a:t>
            </a:r>
          </a:p>
        </p:txBody>
      </p:sp>
    </p:spTree>
    <p:extLst>
      <p:ext uri="{BB962C8B-B14F-4D97-AF65-F5344CB8AC3E}">
        <p14:creationId xmlns:p14="http://schemas.microsoft.com/office/powerpoint/2010/main" val="154103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68DC1F-4217-F118-C8EF-9EA114E343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866" y="804341"/>
            <a:ext cx="3272133" cy="52370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400" dirty="0">
                <a:solidFill>
                  <a:schemeClr val="accent1"/>
                </a:solidFill>
              </a:rPr>
              <a:t>2.</a:t>
            </a:r>
            <a:r>
              <a:rPr lang="fr-FR" sz="1400" b="1" u="sng" dirty="0">
                <a:solidFill>
                  <a:schemeClr val="accent1"/>
                </a:solidFill>
              </a:rPr>
              <a:t>Concept des limites planétaires 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Aujourd’hui, la masse mondiale de tout ce qui a été construit par l’Homme dépasse  la masse totale vivante.</a:t>
            </a:r>
            <a:endParaRPr lang="fr-FR" sz="11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11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400" dirty="0">
                <a:solidFill>
                  <a:schemeClr val="accent1"/>
                </a:solidFill>
              </a:rPr>
              <a:t> 3 .</a:t>
            </a:r>
            <a:r>
              <a:rPr lang="fr-FR" sz="1400" b="1" u="sng" dirty="0">
                <a:solidFill>
                  <a:schemeClr val="accent1"/>
                </a:solidFill>
              </a:rPr>
              <a:t> Chute de la biodiversité  :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    Elle est considérée comme la 6eme extinction de masse depuis le début de l’Humanité. On observe une chute de 70% des populations sauvages surveillées en 50 ans, une perte de plus de 75% de la biomasse totale d’insectes en 27 ans.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Chez l’Homme, il existe un effondrement du microbiote intestinal et  une baisse de 50% de la population de spermatozoïdes en 50 ans.</a:t>
            </a:r>
          </a:p>
        </p:txBody>
      </p:sp>
      <p:pic>
        <p:nvPicPr>
          <p:cNvPr id="2" name="Espace réservé du contenu 4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6A54BA15-C4DC-274D-0A90-6106483E1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1" y="318729"/>
            <a:ext cx="5669919" cy="60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20A8A-D2D0-52AD-6ED0-DB9C10C2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71" y="54764"/>
            <a:ext cx="8811122" cy="60842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4.</a:t>
            </a:r>
            <a:r>
              <a:rPr lang="fr-FR" b="1" u="sng" dirty="0"/>
              <a:t>Antibiorésistance:</a:t>
            </a:r>
            <a:br>
              <a:rPr lang="fr-FR" b="1" u="sng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157F8D-B131-C7C2-4D59-D3D6E7B5BE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4834" y="1537397"/>
            <a:ext cx="8474831" cy="425380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La résistance des bactéries aux antibiotiques pourrait être la principale cause de mortalité en 2050.</a:t>
            </a:r>
          </a:p>
          <a:p>
            <a:pPr marL="0" indent="0">
              <a:buNone/>
            </a:pPr>
            <a:r>
              <a:rPr lang="fr-FR" dirty="0"/>
              <a:t>    90 % des antibiotiques utilisés sont excrétés dans l’environnement.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5851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pic>
        <p:nvPicPr>
          <p:cNvPr id="5" name="Espace réservé du contenu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A4572400-2772-BDDE-F904-D0E8EAD3EB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3645" b="6713"/>
          <a:stretch/>
        </p:blipFill>
        <p:spPr>
          <a:xfrm>
            <a:off x="20" y="10"/>
            <a:ext cx="122808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6EF4B-2983-FA6E-87BA-7E7D3862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55881"/>
            <a:ext cx="8047674" cy="45719"/>
          </a:xfrm>
        </p:spPr>
        <p:txBody>
          <a:bodyPr>
            <a:normAutofit fontScale="90000"/>
          </a:bodyPr>
          <a:lstStyle/>
          <a:p>
            <a:r>
              <a:rPr lang="fr-FR" dirty="0"/>
              <a:t> 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B87ABD-4E89-E661-ABE6-8A5E1EE538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6200000">
            <a:off x="1870705" y="-168903"/>
            <a:ext cx="6973266" cy="7311073"/>
          </a:xfrm>
        </p:spPr>
      </p:pic>
    </p:spTree>
    <p:extLst>
      <p:ext uri="{BB962C8B-B14F-4D97-AF65-F5344CB8AC3E}">
        <p14:creationId xmlns:p14="http://schemas.microsoft.com/office/powerpoint/2010/main" val="18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D7A63-DF7D-E533-FA61-0C52D912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0"/>
            <a:ext cx="8651702" cy="45719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DE88CFF-3A35-626B-E3F4-7DAEFB2D15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3700" y="171003"/>
            <a:ext cx="8996818" cy="62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5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E1ACD-7638-6CA0-BC85-907EB69B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FR" u="sng" dirty="0"/>
              <a:t>Le cas du CADMIUM</a:t>
            </a:r>
          </a:p>
        </p:txBody>
      </p:sp>
      <p:pic>
        <p:nvPicPr>
          <p:cNvPr id="5" name="Image 4" descr="Une image contenant personne, Visage humain, jeune enfant, bébé&#10;&#10;Description générée automatiquement">
            <a:extLst>
              <a:ext uri="{FF2B5EF4-FFF2-40B4-BE49-F238E27FC236}">
                <a16:creationId xmlns:a16="http://schemas.microsoft.com/office/drawing/2014/main" id="{60053137-6792-3CD9-1527-6FC067A7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62" r="11139" b="-1"/>
          <a:stretch/>
        </p:blipFill>
        <p:spPr>
          <a:xfrm>
            <a:off x="817474" y="2159331"/>
            <a:ext cx="2915973" cy="360006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03D145-C71E-1FFA-B733-7A2B0B028F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r>
              <a:rPr lang="fr-FR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Yantramanav"/>
              </a:rPr>
              <a:t>L’exposition orale prolongée à ce métal lourd induit des maladies cardiaques, osseuses, rénales, des troubles de la reproduction et un risque accru de cancers </a:t>
            </a:r>
            <a:r>
              <a:rPr lang="fr-FR" dirty="0">
                <a:solidFill>
                  <a:srgbClr val="3A3A3A"/>
                </a:solidFill>
                <a:highlight>
                  <a:srgbClr val="FFFFFF"/>
                </a:highlight>
                <a:latin typeface="Yantramanav"/>
              </a:rPr>
              <a:t>notamment du 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Yantramanav"/>
              </a:rPr>
              <a:t>pancréas</a:t>
            </a:r>
          </a:p>
          <a:p>
            <a:r>
              <a:rPr lang="fr-FR" dirty="0">
                <a:latin typeface="Yantramanav"/>
              </a:rPr>
              <a:t>En cause les engrais phosphatés épandus  pour la culture des céréales</a:t>
            </a:r>
          </a:p>
          <a:p>
            <a:r>
              <a:rPr lang="fr-FR" dirty="0">
                <a:latin typeface="Yantramanav"/>
              </a:rPr>
              <a:t>Les Français sont particulièrement touchés notamment les enfants via les céréales du petit déjeuner</a:t>
            </a:r>
          </a:p>
          <a:p>
            <a:r>
              <a:rPr lang="fr-FR" dirty="0">
                <a:latin typeface="Yantramanav"/>
              </a:rPr>
              <a:t>Les céréales issues de l’agriculture bio contiennent moins 48 % de Cadmium</a:t>
            </a:r>
          </a:p>
        </p:txBody>
      </p:sp>
    </p:spTree>
    <p:extLst>
      <p:ext uri="{BB962C8B-B14F-4D97-AF65-F5344CB8AC3E}">
        <p14:creationId xmlns:p14="http://schemas.microsoft.com/office/powerpoint/2010/main" val="35334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{D72BBF9C-E6CD-D640-8D5E-25A8FD0BB0E1}tf10001060</Template>
  <TotalTime>13790</TotalTime>
  <Words>560</Words>
  <Application>Microsoft Macintosh PowerPoint</Application>
  <PresentationFormat>Grand écran</PresentationFormat>
  <Paragraphs>52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Aptos</vt:lpstr>
      <vt:lpstr>Arial</vt:lpstr>
      <vt:lpstr>Futura Medium</vt:lpstr>
      <vt:lpstr>Helvetica</vt:lpstr>
      <vt:lpstr>Trebuchet MS</vt:lpstr>
      <vt:lpstr>Wingdings</vt:lpstr>
      <vt:lpstr>Wingdings 3</vt:lpstr>
      <vt:lpstr>Yantramanav</vt:lpstr>
      <vt:lpstr>Facette</vt:lpstr>
      <vt:lpstr>SANTE ENVIRONNEMENTALE</vt:lpstr>
      <vt:lpstr>DÉMARCHE ÉCORESPONSABLE EN SANTÉ</vt:lpstr>
      <vt:lpstr>ENJEUX ACTUELS</vt:lpstr>
      <vt:lpstr>Présentation PowerPoint</vt:lpstr>
      <vt:lpstr>4.Antibiorésistance: </vt:lpstr>
      <vt:lpstr>Présentation PowerPoint</vt:lpstr>
      <vt:lpstr>   </vt:lpstr>
      <vt:lpstr> </vt:lpstr>
      <vt:lpstr>Le cas du CADMIUM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SANTE ENVIRONNEMENTALE</dc:title>
  <dc:creator>ROM SIMON</dc:creator>
  <cp:lastModifiedBy>ROM SIMON</cp:lastModifiedBy>
  <cp:revision>13</cp:revision>
  <dcterms:created xsi:type="dcterms:W3CDTF">2024-01-30T12:32:47Z</dcterms:created>
  <dcterms:modified xsi:type="dcterms:W3CDTF">2024-10-18T18:13:45Z</dcterms:modified>
</cp:coreProperties>
</file>